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71" r:id="rId4"/>
    <p:sldId id="272" r:id="rId5"/>
    <p:sldId id="273" r:id="rId6"/>
    <p:sldId id="274" r:id="rId7"/>
    <p:sldId id="275" r:id="rId8"/>
    <p:sldId id="279" r:id="rId9"/>
    <p:sldId id="280" r:id="rId10"/>
    <p:sldId id="282" r:id="rId11"/>
    <p:sldId id="281" r:id="rId12"/>
    <p:sldId id="285" r:id="rId13"/>
    <p:sldId id="258" r:id="rId14"/>
    <p:sldId id="284" r:id="rId15"/>
    <p:sldId id="260" r:id="rId16"/>
    <p:sldId id="263" r:id="rId17"/>
    <p:sldId id="286" r:id="rId18"/>
    <p:sldId id="28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2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40E37-8DA5-4301-8868-F6BC0AD3A2E0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8DB56-5F84-41BB-AB0B-DA708C64C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3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2F389-841F-4AEC-8846-3D88D88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80887C-C58A-43CB-BA58-19D1AF9F0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7BC7B0-9FF1-4877-ADC0-3F60E745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3CF08-3AD4-4DBE-A42E-92055B95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D191C8-6C03-456D-85C4-CFF62910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1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3EAB4-68DD-4431-B943-8AC2B4AA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298BA5-7913-4AA3-8EBD-BDA1536CC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F0C776-8407-41F1-AA0F-12DB46CA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CB0B8-FE1B-4C93-9B18-F97CBD4A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55831-6359-4D44-A0B0-88039557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C07FD2-4CE9-4EE1-84D1-367CC494D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64FAE6-80F3-4708-98C9-4A94DDF6C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F8AB7-C8B3-4681-AD57-B67EABC9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D1A36-0E9F-4430-B497-24A9AFD4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5ADA9-6FED-4F30-8F39-4C78BA2D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0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1577-494E-49BA-8F4E-FFF8F424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FC0FC-B1A1-4B57-8B0E-9FB027752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595D9-236C-4F53-AE5E-11A7722E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B82E6-252D-4DCA-B896-A53B38DF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3BF0D-CC8F-4EB7-B31A-FA088DB2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A66F1-CB4C-47E0-86EC-A51D458B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A9384-69FF-4E0C-8593-1FC7C999E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CBF958-65B7-4920-BE90-7D261A23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81677-8926-49E0-A453-9441CBB4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CCAD88-1086-465F-957B-CD385FC0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7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EBAF-393E-458F-A7AE-A6E273B0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07A13-55D1-4D5D-B323-B30420FB4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49316D-73AE-4165-AA1F-5BD12E39F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39545-491F-468F-B05D-59E15EF4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E33E1E-6D02-4EA1-AEE8-54600C55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1CAAFB-9A25-491B-9D05-F118B39A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2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DC074-E3FF-4AC3-B9BE-95086D49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5DE9C3-D435-44E4-B0DD-06B6BA64E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FDB51-48A0-42A1-BD29-63D3B5E1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1AE467-8ADB-4F75-B03A-481B61C95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B8DDB8-8A5E-44C6-81E7-2DA1D1C2E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09066A-4A72-49D4-99C1-8A16CFF8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D63843-E4DD-4742-B1C0-476EC619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CAB8D8-FBCC-43BF-90E2-457DF138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40B80-A0EE-4802-8355-A0B6A188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5D51E4-FB47-4F6E-9BFE-050E033A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1FDC19-C4BF-452A-A860-D2DA1F84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7806E4-8D07-4EC9-B04A-A9653C2C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1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ED00C2-A083-4578-B998-1522C6F9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67A8C5-4377-4EE4-B8BE-A8B49896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BC8629-6476-44BB-B3F3-35797484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5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FB1BD-B17C-473D-B3B8-C3E9A41B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36189-CCD5-446C-92AF-D1967C9D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569055-1D8C-46E9-B91C-4C17CC0D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B9F90A-A151-4647-A701-9E780DC5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E0957-1B7F-4D5F-B5ED-23872204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49E8D5-11BB-469B-9585-DF8D8E0E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2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50A15-8A56-43AE-9BCE-1BA33484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BE693B-8B57-4B27-9E61-1860A5496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5FDFC9-5A81-45F2-8DA1-82BD3EB64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55DFC5-01F2-416A-AD27-1E871CB0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E62762-B62F-474B-9821-D1CA3DCF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5730E5-E33D-491A-A743-F1671286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0B7F6-A1B1-4D15-AE6F-3FD32F7B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9ECCD-0DE5-419B-A4FE-E3923275B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44EBA-EBE6-4E52-8890-13FF61F83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2116F-9510-4E5C-8496-ADCE908ACE4B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FDD93-1C88-4041-AAB4-0CA17CFB0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142723-C5A3-488B-AA32-35091A196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7492-79BF-4926-BDEC-5D741C7BE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mailto:do6sch2075@yandex.ru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E17F24-4703-4829-AFEC-68B9DA1D7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0" y="0"/>
            <a:ext cx="12589845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EE26F1-6BBF-4C66-8EE3-5B42D333C5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3" y="3209193"/>
            <a:ext cx="4146521" cy="3030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F5CF9-2AA3-B0B5-5227-D83027D72E49}"/>
              </a:ext>
            </a:extLst>
          </p:cNvPr>
          <p:cNvSpPr txBox="1"/>
          <p:nvPr/>
        </p:nvSpPr>
        <p:spPr>
          <a:xfrm>
            <a:off x="1434905" y="1112109"/>
            <a:ext cx="8482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ДЕПАРТАМЕНТ ОБРАЗОВАНИЯ И НАУКИ ГОРОДА МОСКВЫ</a:t>
            </a:r>
            <a:b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Троицкий административный округ</a:t>
            </a:r>
          </a:p>
          <a:p>
            <a:pPr algn="ctr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ГБОУ Школа №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2075</a:t>
            </a: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152AA-4FF7-51EF-ACD1-2BD47C077E57}"/>
              </a:ext>
            </a:extLst>
          </p:cNvPr>
          <p:cNvSpPr txBox="1"/>
          <p:nvPr/>
        </p:nvSpPr>
        <p:spPr>
          <a:xfrm>
            <a:off x="4433342" y="2964136"/>
            <a:ext cx="6601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ДОПОЛНИТЕЛЬНАЯ ОБРАЗОВАТЕЛЬНАЯ ПРОГРАММА ДЛЯ ДЕТЕЙ 5-7 ЛЕТ </a:t>
            </a:r>
          </a:p>
          <a:p>
            <a:pPr algn="ctr"/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SMART  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KIDS</a:t>
            </a:r>
            <a:endParaRPr lang="ru-RU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" y="-39756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617" y="1175658"/>
            <a:ext cx="8380863" cy="6226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Программа Ментальная арифметика это: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712FD-9481-0CE0-2E1A-6B13318C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9B91-BC96-D1CD-BF80-05DCA2AB0099}"/>
              </a:ext>
            </a:extLst>
          </p:cNvPr>
          <p:cNvSpPr txBox="1"/>
          <p:nvPr/>
        </p:nvSpPr>
        <p:spPr>
          <a:xfrm>
            <a:off x="668594" y="1593372"/>
            <a:ext cx="54684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Моментальный устный счет</a:t>
            </a:r>
          </a:p>
          <a:p>
            <a:pPr marL="342900" indent="-342900">
              <a:buFontTx/>
              <a:buChar char="-"/>
            </a:pPr>
            <a:r>
              <a:rPr lang="ru-RU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Аналитическое мышление</a:t>
            </a:r>
          </a:p>
          <a:p>
            <a:pPr marL="342900" indent="-342900">
              <a:buFontTx/>
              <a:buChar char="-"/>
            </a:pPr>
            <a:r>
              <a:rPr lang="ru-RU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Фотографическая память</a:t>
            </a:r>
            <a:endParaRPr lang="ru-RU" sz="2400" dirty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Логика и воображение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Быстрая реакция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Пространственное восприятие</a:t>
            </a:r>
          </a:p>
          <a:p>
            <a:pPr marL="342900" indent="-342900">
              <a:buFontTx/>
              <a:buChar char="-"/>
            </a:pPr>
            <a:r>
              <a:rPr lang="ru-RU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Дисциплинированность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Успешность в школе</a:t>
            </a:r>
          </a:p>
          <a:p>
            <a:pPr marL="342900" indent="-342900">
              <a:buFontTx/>
              <a:buChar char="-"/>
            </a:pPr>
            <a:r>
              <a:rPr lang="ru-RU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Высоки</a:t>
            </a:r>
            <a:r>
              <a:rPr lang="ru-RU" sz="24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</a:t>
            </a:r>
            <a:r>
              <a:rPr lang="ru-RU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IQ</a:t>
            </a:r>
            <a:endParaRPr lang="ru-RU" sz="2400" i="0" u="none" strike="noStrike" dirty="0" smtClean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F41C69-F9DA-5A33-BBDE-FBA36CBE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7D06D5-EC1D-B44C-DB41-3D071230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/>
          <a:stretch/>
        </p:blipFill>
        <p:spPr>
          <a:xfrm>
            <a:off x="6264850" y="1565079"/>
            <a:ext cx="4189903" cy="3806193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8171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" y="0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617" y="1175658"/>
            <a:ext cx="8380863" cy="6226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Программа Английский язык для дошколят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712FD-9481-0CE0-2E1A-6B13318C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9B91-BC96-D1CD-BF80-05DCA2AB0099}"/>
              </a:ext>
            </a:extLst>
          </p:cNvPr>
          <p:cNvSpPr txBox="1"/>
          <p:nvPr/>
        </p:nvSpPr>
        <p:spPr>
          <a:xfrm>
            <a:off x="536181" y="1486989"/>
            <a:ext cx="1023439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44444"/>
                </a:solidFill>
                <a:latin typeface="Roboto" panose="02000000000000000000" pitchFamily="2" charset="0"/>
              </a:rPr>
              <a:t> </a:t>
            </a:r>
            <a:r>
              <a:rPr lang="ru-RU" sz="2400" b="1" dirty="0" smtClean="0">
                <a:solidFill>
                  <a:srgbClr val="444444"/>
                </a:solidFill>
                <a:latin typeface="Roboto" panose="02000000000000000000" pitchFamily="2" charset="0"/>
              </a:rPr>
              <a:t>                                                        </a:t>
            </a:r>
          </a:p>
          <a:p>
            <a:r>
              <a:rPr lang="ru-RU" sz="24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Знакомство детей с предметом обучения:          </a:t>
            </a:r>
          </a:p>
          <a:p>
            <a:r>
              <a:rPr lang="ru-RU" sz="24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</a:t>
            </a:r>
          </a:p>
          <a:p>
            <a:r>
              <a:rPr lang="ru-RU" sz="24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развитие интереса к английскому языку</a:t>
            </a:r>
          </a:p>
          <a:p>
            <a:r>
              <a:rPr lang="ru-RU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желание говорить, слушать песни,       </a:t>
            </a:r>
          </a:p>
          <a:p>
            <a:r>
              <a:rPr lang="ru-RU" sz="24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</a:t>
            </a:r>
            <a:r>
              <a:rPr lang="ru-RU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смотреть мультфильмы на английском                         </a:t>
            </a:r>
          </a:p>
          <a:p>
            <a:r>
              <a:rPr lang="ru-RU" sz="24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</a:t>
            </a:r>
            <a:r>
              <a:rPr lang="ru-RU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языке</a:t>
            </a:r>
          </a:p>
          <a:p>
            <a:r>
              <a:rPr lang="ru-RU" sz="24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формирование умения в </a:t>
            </a:r>
            <a:r>
              <a:rPr lang="ru-RU" sz="2400" dirty="0" err="1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аудировании</a:t>
            </a:r>
            <a:endParaRPr lang="ru-RU" sz="2400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i="0" u="none" strike="noStrike" dirty="0" smtClean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Знакомство с произведениями детского фольклора страны изучаемого языка</a:t>
            </a:r>
          </a:p>
          <a:p>
            <a:endParaRPr lang="ru-RU" sz="2000" b="0" i="0" u="none" strike="noStrike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F41C69-F9DA-5A33-BBDE-FBA36CBE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7D06D5-EC1D-B44C-DB41-3D071230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3" y="2331405"/>
            <a:ext cx="3297454" cy="219518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4102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" y="-39756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617" y="1175658"/>
            <a:ext cx="8380863" cy="6226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Ритмика с элементами хореографии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712FD-9481-0CE0-2E1A-6B13318C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9B91-BC96-D1CD-BF80-05DCA2AB0099}"/>
              </a:ext>
            </a:extLst>
          </p:cNvPr>
          <p:cNvSpPr txBox="1"/>
          <p:nvPr/>
        </p:nvSpPr>
        <p:spPr>
          <a:xfrm>
            <a:off x="1120566" y="1620011"/>
            <a:ext cx="93774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Гармоничное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развитие чувства ритма в сочетании с изучением танцевальных элементов и физической нагрузкой — идеальная подготовка к будущим занятиям по танцам или любым другим видам спорта.</a:t>
            </a:r>
            <a:endParaRPr lang="ru-RU" sz="24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F41C69-F9DA-5A33-BBDE-FBA36CBE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7D06D5-EC1D-B44C-DB41-3D071230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37" y="2428063"/>
            <a:ext cx="7394484" cy="4031754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7018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23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082" y="1191549"/>
            <a:ext cx="5096444" cy="31832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439" y="1307690"/>
            <a:ext cx="101030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Применение технологий 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сохранения и стимулирования здоровья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Стретчинг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Динамические паузы</a:t>
            </a: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Подвижные и спортивные игры</a:t>
            </a: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Релаксация</a:t>
            </a:r>
          </a:p>
          <a:p>
            <a:pPr algn="ctr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 Гимнастика (пальчиковая, для глаз, дыхательная и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др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68629" b="6425"/>
          <a:stretch/>
        </p:blipFill>
        <p:spPr>
          <a:xfrm>
            <a:off x="907538" y="4098861"/>
            <a:ext cx="8620125" cy="2281084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17070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" y="-39756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617" y="1175658"/>
            <a:ext cx="8380863" cy="6226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Занятия с логопедом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712FD-9481-0CE0-2E1A-6B13318C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9B91-BC96-D1CD-BF80-05DCA2AB0099}"/>
              </a:ext>
            </a:extLst>
          </p:cNvPr>
          <p:cNvSpPr txBox="1"/>
          <p:nvPr/>
        </p:nvSpPr>
        <p:spPr>
          <a:xfrm>
            <a:off x="826328" y="1751634"/>
            <a:ext cx="94870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Готовность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школьному обучению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многом зависит от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</a:t>
            </a:r>
            <a:b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своевременного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преодоления нарушений речи. Дети с </a:t>
            </a:r>
            <a:endParaRPr lang="ru-RU" sz="2000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речевыми нарушениями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нуждаются в особой организации </a:t>
            </a:r>
            <a:endParaRPr lang="ru-RU" sz="2000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коррекционно-логопедической помощи, содержание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000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методы которой должны быть адекватны </a:t>
            </a:r>
            <a:endParaRPr lang="ru-RU" sz="2000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возможностям и индивидуальным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особенностям детей. </a:t>
            </a:r>
          </a:p>
          <a:p>
            <a:pPr algn="just"/>
            <a:r>
              <a:rPr lang="ru-RU" sz="2000" b="1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 </a:t>
            </a:r>
            <a:r>
              <a:rPr lang="ru-RU" sz="2000" b="1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программы: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выявлять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своевременно предупреждать речевые нарушения на ранних этапах;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способствовать устранению дефектов звукопроизношения,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артикуляционных навыков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слоговой структуры; развивать фонематический слух (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способность осуществлять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операции различения и узнавания фонем, составляющих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звуковую оболочку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слова);</a:t>
            </a:r>
          </a:p>
          <a:p>
            <a:endParaRPr lang="ru-RU" sz="2000" b="0" i="0" u="none" strike="noStrike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F41C69-F9DA-5A33-BBDE-FBA36CBE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7D06D5-EC1D-B44C-DB41-3D071230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51" y="1751634"/>
            <a:ext cx="2290878" cy="206892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660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" y="0"/>
            <a:ext cx="1277965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0C4F0D-1007-4B21-94A3-AF04CD403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00" y="1592823"/>
            <a:ext cx="3611886" cy="43950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27A808-36ED-43B0-99D0-213DDFEE5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40" y="3023419"/>
            <a:ext cx="4139869" cy="2616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E5128C-904E-D537-A8E2-693F0C48F0A0}"/>
              </a:ext>
            </a:extLst>
          </p:cNvPr>
          <p:cNvSpPr txBox="1"/>
          <p:nvPr/>
        </p:nvSpPr>
        <p:spPr>
          <a:xfrm>
            <a:off x="3701403" y="1322266"/>
            <a:ext cx="7025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/>
              <a:t>Группа оснащена интерактивной доской и </a:t>
            </a:r>
          </a:p>
          <a:p>
            <a:pPr algn="r"/>
            <a:r>
              <a:rPr lang="ru-RU" sz="2800" b="1" dirty="0"/>
              <a:t>интерактивным  столом</a:t>
            </a:r>
          </a:p>
        </p:txBody>
      </p:sp>
    </p:spTree>
    <p:extLst>
      <p:ext uri="{BB962C8B-B14F-4D97-AF65-F5344CB8AC3E}">
        <p14:creationId xmlns:p14="http://schemas.microsoft.com/office/powerpoint/2010/main" val="3480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-298054"/>
            <a:ext cx="1277965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8593" y="927635"/>
            <a:ext cx="101468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Особенности программы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SMART 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KIDS</a:t>
            </a:r>
            <a:endParaRPr lang="ru-RU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smtClean="0"/>
              <a:t>-Для каждого ребенка создается индивидуальный </a:t>
            </a:r>
            <a:r>
              <a:rPr lang="ru-RU" sz="2400" dirty="0"/>
              <a:t>образовательный </a:t>
            </a:r>
            <a:r>
              <a:rPr lang="ru-RU" sz="2400" dirty="0" smtClean="0"/>
              <a:t>маршрут</a:t>
            </a:r>
            <a:endParaRPr lang="ru-RU" sz="2400" dirty="0"/>
          </a:p>
          <a:p>
            <a:r>
              <a:rPr lang="ru-RU" sz="2400" dirty="0" smtClean="0"/>
              <a:t>- Основная общеобразовательная программа дошкольного образования реализуется в полном объеме</a:t>
            </a:r>
            <a:endParaRPr lang="ru-RU" sz="2400" dirty="0"/>
          </a:p>
          <a:p>
            <a:r>
              <a:rPr lang="ru-RU" sz="2400" dirty="0" smtClean="0"/>
              <a:t>-Дополнительные программы реализуются во время пребывания ребенка в ДОУ с 07.00 до 19.00, родителям не нужно забирать ребенка и водить по разным кружкам и секциям</a:t>
            </a:r>
          </a:p>
          <a:p>
            <a:r>
              <a:rPr lang="ru-RU" sz="2400" dirty="0" smtClean="0"/>
              <a:t>-При оплате за присмотр и уход за ребенком во время пребывания его в ДОУ сохраняются все льготы, в том числе компенсация родительской платы на содержание первого, второго ребенка в дошкольной группе</a:t>
            </a:r>
          </a:p>
          <a:p>
            <a:r>
              <a:rPr lang="ru-RU" sz="2400" dirty="0" smtClean="0"/>
              <a:t>-Привлекательная стоимость программы по сравнению с аналогичными предложениями частных образовательных учреждений </a:t>
            </a:r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6" y="1140543"/>
            <a:ext cx="504512" cy="5407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6" y="1894225"/>
            <a:ext cx="504512" cy="54077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6" y="2647907"/>
            <a:ext cx="504512" cy="5407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6" y="3718581"/>
            <a:ext cx="504512" cy="5407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6" y="4840404"/>
            <a:ext cx="504512" cy="5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-298054"/>
            <a:ext cx="1277965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  <a14:imgEffect>
                      <a14:colorTemperature colorTemp="3666"/>
                    </a14:imgEffect>
                    <a14:imgEffect>
                      <a14:saturation sat="170000"/>
                    </a14:imgEffect>
                    <a14:imgEffect>
                      <a14:brightnessContrast bright="-13000" contrast="19000"/>
                    </a14:imgEffect>
                  </a14:imgLayer>
                </a14:imgProps>
              </a:ext>
            </a:extLst>
          </a:blip>
          <a:srcRect t="11537" r="7692" b="11321"/>
          <a:stretch/>
        </p:blipFill>
        <p:spPr>
          <a:xfrm>
            <a:off x="-638359" y="570271"/>
            <a:ext cx="6339224" cy="5710924"/>
          </a:xfrm>
          <a:prstGeom prst="rect">
            <a:avLst/>
          </a:prstGeom>
          <a:noFill/>
          <a:effectLst>
            <a:reflection stA="64000" endPos="65000" dist="50800" dir="5400000" sy="-100000" algn="bl" rotWithShape="0"/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139" y="479801"/>
            <a:ext cx="6175783" cy="502353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5260" y="1411898"/>
            <a:ext cx="3647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Записать Вашего маленького гения на программу </a:t>
            </a:r>
            <a:r>
              <a:rPr lang="en-US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SMART  </a:t>
            </a:r>
            <a:r>
              <a:rPr lang="en-US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KIDS</a:t>
            </a:r>
            <a:r>
              <a:rPr lang="ru-RU" sz="2000" b="1" dirty="0" smtClean="0">
                <a:latin typeface="Constantia" panose="02030602050306030303" pitchFamily="18" charset="0"/>
              </a:rPr>
              <a:t>, можно через личный кабинет на портале </a:t>
            </a:r>
            <a:r>
              <a:rPr lang="en-US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mos.ru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 smtClean="0">
                <a:latin typeface="Constantia" panose="02030602050306030303" pitchFamily="18" charset="0"/>
              </a:rPr>
              <a:t>в </a:t>
            </a:r>
            <a:r>
              <a:rPr lang="ru-RU" sz="2000" b="1" dirty="0">
                <a:latin typeface="Constantia" panose="02030602050306030303" pitchFamily="18" charset="0"/>
              </a:rPr>
              <a:t>разделе услуги - Запись в кружки, спортивные секции, дома творчества -ГБОУ Школа № 2075 - «</a:t>
            </a:r>
            <a:r>
              <a:rPr lang="ru-RU" sz="2000" b="1" dirty="0" err="1">
                <a:latin typeface="Constantia" panose="02030602050306030303" pitchFamily="18" charset="0"/>
              </a:rPr>
              <a:t>Smart</a:t>
            </a:r>
            <a:r>
              <a:rPr lang="ru-RU" sz="2000" b="1" dirty="0"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latin typeface="Constantia" panose="02030602050306030303" pitchFamily="18" charset="0"/>
              </a:rPr>
              <a:t>kids</a:t>
            </a:r>
            <a:r>
              <a:rPr lang="ru-RU" sz="2000" b="1" dirty="0">
                <a:latin typeface="Constantia" panose="02030602050306030303" pitchFamily="18" charset="0"/>
              </a:rPr>
              <a:t>» группа развивающего обучения (ДО №6) 2023-24 </a:t>
            </a:r>
            <a:r>
              <a:rPr lang="ru-RU" sz="2000" b="1" dirty="0" err="1">
                <a:latin typeface="Constantia" panose="02030602050306030303" pitchFamily="18" charset="0"/>
              </a:rPr>
              <a:t>уч.год</a:t>
            </a:r>
            <a:endParaRPr lang="ru-RU" sz="2000" b="1" dirty="0" smtClean="0">
              <a:latin typeface="Constantia" panose="02030602050306030303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791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" y="-298054"/>
            <a:ext cx="12779659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5811" y="824753"/>
            <a:ext cx="96370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Обращаем ваше внимание, что запись на программу доступна для детей уже посещающих или направленных в Государственные бюджетные общеобразовательные организации города Москвы.</a:t>
            </a:r>
          </a:p>
          <a:p>
            <a:pPr algn="ctr"/>
            <a:endParaRPr lang="ru-RU" sz="2000" b="1" dirty="0">
              <a:latin typeface="Constantia" panose="02030602050306030303" pitchFamily="18" charset="0"/>
            </a:endParaRPr>
          </a:p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Если у вас есть вопросы, предложения, пожелания</a:t>
            </a:r>
            <a:endParaRPr lang="ru-RU" sz="2000" b="1" dirty="0">
              <a:latin typeface="Constantia" panose="02030602050306030303" pitchFamily="18" charset="0"/>
            </a:endParaRPr>
          </a:p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        мы всегда открыты для общения </a:t>
            </a:r>
          </a:p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по телефону </a:t>
            </a:r>
            <a:r>
              <a:rPr lang="ru-RU" sz="2400" b="1" dirty="0" smtClean="0">
                <a:latin typeface="Constantia" panose="02030602050306030303" pitchFamily="18" charset="0"/>
              </a:rPr>
              <a:t>8(916)596-30-51</a:t>
            </a:r>
          </a:p>
          <a:p>
            <a:pPr algn="ctr"/>
            <a:r>
              <a:rPr lang="ru-RU" sz="2400" b="1" dirty="0" smtClean="0">
                <a:latin typeface="Constantia" panose="02030602050306030303" pitchFamily="18" charset="0"/>
              </a:rPr>
              <a:t>Светлана Вячеславовна</a:t>
            </a:r>
          </a:p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при личной встрече по адресу </a:t>
            </a:r>
          </a:p>
          <a:p>
            <a:pPr algn="ctr"/>
            <a:r>
              <a:rPr lang="ru-RU" sz="2000" b="1" dirty="0" err="1" smtClean="0">
                <a:latin typeface="Constantia" panose="02030602050306030303" pitchFamily="18" charset="0"/>
              </a:rPr>
              <a:t>с.Былово</a:t>
            </a:r>
            <a:r>
              <a:rPr lang="ru-RU" sz="2000" b="1" dirty="0" smtClean="0">
                <a:latin typeface="Constantia" panose="02030602050306030303" pitchFamily="18" charset="0"/>
              </a:rPr>
              <a:t>, д.1а </a:t>
            </a:r>
          </a:p>
          <a:p>
            <a:pPr algn="ctr"/>
            <a:r>
              <a:rPr lang="ru-RU" sz="2400" b="1" dirty="0" smtClean="0">
                <a:latin typeface="Constantia" panose="02030602050306030303" pitchFamily="18" charset="0"/>
              </a:rPr>
              <a:t>Светлана Вячеславовна</a:t>
            </a:r>
          </a:p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по электронной почте </a:t>
            </a:r>
            <a:r>
              <a:rPr lang="en-US" sz="2400" b="1" dirty="0" smtClean="0">
                <a:latin typeface="Constantia" panose="02030602050306030303" pitchFamily="18" charset="0"/>
                <a:hlinkClick r:id="rId3"/>
              </a:rPr>
              <a:t>do6sch2075@yandex.ru</a:t>
            </a:r>
            <a:endParaRPr lang="ru-RU" sz="2400" b="1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2400" b="1" dirty="0" smtClean="0">
                <a:latin typeface="Constantia" panose="02030602050306030303" pitchFamily="18" charset="0"/>
              </a:rPr>
              <a:t>для Светланы Вячеславовны</a:t>
            </a:r>
            <a:endParaRPr lang="ru-RU" sz="2400" b="1" dirty="0">
              <a:latin typeface="Constantia" panose="02030602050306030303" pitchFamily="18" charset="0"/>
            </a:endParaRPr>
          </a:p>
          <a:p>
            <a:pPr algn="ctr"/>
            <a:endParaRPr lang="ru-RU" sz="2400" b="1" dirty="0">
              <a:latin typeface="Constantia" panose="02030602050306030303" pitchFamily="18" charset="0"/>
            </a:endParaRPr>
          </a:p>
          <a:p>
            <a:pPr algn="ctr"/>
            <a:endParaRPr lang="ru-RU" sz="2000" b="1" dirty="0" smtClean="0">
              <a:latin typeface="Constantia" panose="02030602050306030303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6" b="99306" l="29766" r="69531"/>
                    </a14:imgEffect>
                  </a14:imgLayer>
                </a14:imgProps>
              </a:ext>
            </a:extLst>
          </a:blip>
          <a:srcRect l="31350" t="-2413" r="31262" b="3332"/>
          <a:stretch/>
        </p:blipFill>
        <p:spPr>
          <a:xfrm>
            <a:off x="9684354" y="1144016"/>
            <a:ext cx="1017033" cy="16883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806" b="97639" l="40547" r="56875"/>
                    </a14:imgEffect>
                  </a14:imgLayer>
                </a14:imgProps>
              </a:ext>
            </a:extLst>
          </a:blip>
          <a:srcRect l="38530" t="76517" r="41012"/>
          <a:stretch/>
        </p:blipFill>
        <p:spPr>
          <a:xfrm>
            <a:off x="9960031" y="2493666"/>
            <a:ext cx="487097" cy="3386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100000" l="15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8601" y="3262527"/>
            <a:ext cx="1610846" cy="15464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439" b="88055" l="26726" r="46742"/>
                    </a14:imgEffect>
                  </a14:imgLayer>
                </a14:imgProps>
              </a:ext>
            </a:extLst>
          </a:blip>
          <a:srcRect l="24224" t="67112" r="50756" b="9618"/>
          <a:stretch/>
        </p:blipFill>
        <p:spPr>
          <a:xfrm>
            <a:off x="1604105" y="4294853"/>
            <a:ext cx="399919" cy="3570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2380" y="3262619"/>
            <a:ext cx="1696916" cy="131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2" y="0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63" y="1150413"/>
            <a:ext cx="5478295" cy="25004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Период дошкольного возраста один из самых важных в жизни каждого ребенка. Именно поэтому каждый родитель старается, чтобы он был не только доброй волшебной сказкой, но и качественной  подготовкой к школьному обучению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0306" y="3872753"/>
            <a:ext cx="6203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Уникальная программа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SMART KIDS 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включает в себя комплекс направлений гармоничного и всестороннего развития детей, легкой адаптации и дальнейшего успешного обучения в школе.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653" y="3446585"/>
            <a:ext cx="2991981" cy="3419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007" y="1051552"/>
            <a:ext cx="3999974" cy="33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" y="-39756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1" y="1304777"/>
            <a:ext cx="8083647" cy="492017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Преимущества </a:t>
            </a:r>
            <a:r>
              <a:rPr lang="en-US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SMART  </a:t>
            </a:r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KIDS</a:t>
            </a:r>
            <a:r>
              <a:rPr lang="ru-RU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ru-RU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- Наполняемость группы  не более 16 человек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Работа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с детьми по новым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прогрессивным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обучающим, развивающими,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здоровьесберегающим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программам и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технологиям</a:t>
            </a:r>
            <a:b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ходе реализации программы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педагогами применяется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дифференцированный подход к детям с учетом уровня их развития, подготовленности, интересов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-Привлечение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педагогов начального общего 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образования к развивающим занятиям с детьми</a:t>
            </a:r>
            <a:b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Подготовка к участию в проекте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ускоренного обучения в начальных классах -«Эффективная начальная школа», она же сокращенно «1⁠—⁠3»</a:t>
            </a:r>
            <a:r>
              <a:rPr lang="ru-RU" sz="2200" dirty="0"/>
              <a:t>  </a:t>
            </a:r>
            <a:r>
              <a:rPr lang="ru-RU" sz="2200" dirty="0" smtClean="0"/>
              <a:t>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23" y="1190477"/>
            <a:ext cx="4337077" cy="49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" y="-39756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1017396"/>
            <a:ext cx="9915414" cy="622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Педагогический состав группы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SMART  KIDS</a:t>
            </a: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воспитатель, 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руководитель программы по </a:t>
            </a:r>
            <a:r>
              <a:rPr lang="ru-RU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обучению 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чтению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60E5471C-3706-3E8F-0579-C79DE2F1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3976"/>
            <a:ext cx="3261360" cy="434848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712FD-9481-0CE0-2E1A-6B13318C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9B91-BC96-D1CD-BF80-05DCA2AB0099}"/>
              </a:ext>
            </a:extLst>
          </p:cNvPr>
          <p:cNvSpPr txBox="1"/>
          <p:nvPr/>
        </p:nvSpPr>
        <p:spPr>
          <a:xfrm>
            <a:off x="4547418" y="1746068"/>
            <a:ext cx="608896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Колесникова Наталия Геннадьевна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Занимаемая должность 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Воспитатель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Здание с дошкольными группами 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с. </a:t>
            </a:r>
            <a:r>
              <a:rPr lang="ru-RU" sz="2000" b="0" i="0" u="none" strike="noStrike" dirty="0" err="1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Былово</a:t>
            </a:r>
            <a:endParaRPr lang="ru-RU" sz="20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Уровень образования: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Высшее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Наименование оконченного учебного заведения: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Балашовский государственный педагогический институт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Наименование направления подготовки и (или) специальности: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учитель начальных классов и воспитатель группы продленного дня 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Общий стаж работы: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лет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Стаж работы по специальности: 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года</a:t>
            </a:r>
          </a:p>
        </p:txBody>
      </p:sp>
    </p:spTree>
    <p:extLst>
      <p:ext uri="{BB962C8B-B14F-4D97-AF65-F5344CB8AC3E}">
        <p14:creationId xmlns:p14="http://schemas.microsoft.com/office/powerpoint/2010/main" val="39973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5265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69" y="1175658"/>
            <a:ext cx="9574823" cy="622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Воспитатель, руководитель 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>программы «Мир науки»</a:t>
            </a:r>
            <a:b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712FD-9481-0CE0-2E1A-6B13318C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9B91-BC96-D1CD-BF80-05DCA2AB0099}"/>
              </a:ext>
            </a:extLst>
          </p:cNvPr>
          <p:cNvSpPr txBox="1"/>
          <p:nvPr/>
        </p:nvSpPr>
        <p:spPr>
          <a:xfrm>
            <a:off x="4345159" y="1487864"/>
            <a:ext cx="652272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</a:t>
            </a:r>
            <a:r>
              <a:rPr lang="ru-RU" sz="24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ролева Татьяна Александровна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Занимаемая должность 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Воспитатель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Здание с дошкольными группами 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с. </a:t>
            </a:r>
            <a:r>
              <a:rPr lang="ru-RU" sz="2000" b="0" i="0" u="none" strike="noStrike" dirty="0" err="1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Былово</a:t>
            </a:r>
            <a:endParaRPr lang="ru-RU" sz="20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Уровень образования: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Среднее профессиональное образование, Высшее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Наименование оконченного учебного заведения: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Советское педагогическое училище Курской обл. п. Кшенский, МГОУ ВПО "Российский государственный социальный университет"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Наименование направления подготовки и (или) специальности: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Воспитатель детей дошкольного возраста, Специалист по социальной работе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Общий стаж работы: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u-RU" sz="2000" b="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года</a:t>
            </a:r>
            <a:endParaRPr lang="ru-RU" sz="20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Стаж работы по специальности: 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r>
              <a:rPr lang="ru-RU" sz="2000" b="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лет</a:t>
            </a:r>
            <a:endParaRPr lang="ru-RU" sz="20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83EA61BC-9813-76F0-9CB0-1A7B1316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1695842"/>
            <a:ext cx="3246120" cy="4328159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F41C69-F9DA-5A33-BBDE-FBA36CBE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7029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55" y="1175658"/>
            <a:ext cx="9170626" cy="6226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программ Ментальная </a:t>
            </a:r>
            <a:r>
              <a:rPr lang="ru-RU" sz="2400" b="1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арифметика; шахматы</a:t>
            </a:r>
            <a:br>
              <a:rPr lang="ru-RU" sz="2400" b="1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712FD-9481-0CE0-2E1A-6B13318C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9B91-BC96-D1CD-BF80-05DCA2AB0099}"/>
              </a:ext>
            </a:extLst>
          </p:cNvPr>
          <p:cNvSpPr txBox="1"/>
          <p:nvPr/>
        </p:nvSpPr>
        <p:spPr>
          <a:xfrm>
            <a:off x="4246536" y="1628541"/>
            <a:ext cx="68657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Куракова</a:t>
            </a:r>
            <a:r>
              <a:rPr lang="ru-RU" sz="24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Любовь Васильевна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Занимаемая должность 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Учитель начальных классов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Школьное здание 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с. Красная Пахра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Уровень образования: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Среднее профессиональное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Наименование оконченного учебного заведения: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Пермское педагогическое училище №3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Наименование направления подготовки и (или) специальности: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Квалификация "Учитель начальных классов", специализация "Преподавание математики в 5-6 классах", специальность "Преподавание в начальных классах"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Общий стаж работы: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лет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Стаж работы по специальности: </a:t>
            </a:r>
            <a:r>
              <a:rPr lang="ru-RU" sz="200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года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F41C69-F9DA-5A33-BBDE-FBA36CBE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C6DD6B3C-0845-B5B4-D2A6-F1CC184D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" y="1768280"/>
            <a:ext cx="3242265" cy="4323019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87D06D5-EC1D-B44C-DB41-3D071230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40625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809" y="968745"/>
            <a:ext cx="8907780" cy="6226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Руководитель 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программы Английский язык для дошколят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712FD-9481-0CE0-2E1A-6B13318C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9B91-BC96-D1CD-BF80-05DCA2AB0099}"/>
              </a:ext>
            </a:extLst>
          </p:cNvPr>
          <p:cNvSpPr txBox="1"/>
          <p:nvPr/>
        </p:nvSpPr>
        <p:spPr>
          <a:xfrm>
            <a:off x="4263491" y="1781610"/>
            <a:ext cx="686574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Колганова</a:t>
            </a:r>
            <a:r>
              <a:rPr lang="ru-RU" sz="24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Ирина Евгеньевна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Занимаемая должность 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Учитель английского языка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Школьное здание 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с. Красная Пахра</a:t>
            </a: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Уровень образования: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Высшее</a:t>
            </a:r>
            <a:endParaRPr lang="ru-RU" sz="20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Наименование оконченного учебного заведения: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</a:t>
            </a:r>
            <a:r>
              <a:rPr lang="ru-RU" sz="2000" b="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Тульский государственный педагогический институт </a:t>
            </a:r>
            <a:r>
              <a:rPr lang="ru-RU" sz="2000" b="0" i="0" u="none" strike="noStrike" dirty="0" err="1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им.Л</a:t>
            </a:r>
            <a:r>
              <a:rPr lang="ru-RU" sz="2000" dirty="0" err="1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.Н.Толстого</a:t>
            </a:r>
            <a:endParaRPr lang="ru-RU" sz="20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Наименование направления подготовки и (или) специальности: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2000" b="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Учитель 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начальных </a:t>
            </a:r>
            <a:r>
              <a:rPr lang="ru-RU" sz="2000" b="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классов и английского языка</a:t>
            </a:r>
            <a:endParaRPr lang="ru-RU" sz="20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Общий стаж работы:</a:t>
            </a:r>
            <a:r>
              <a:rPr lang="ru-RU" sz="2000" b="0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sz="2000" b="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год</a:t>
            </a:r>
            <a:endParaRPr lang="ru-RU" sz="20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ru-RU" sz="2000" b="1" i="0" u="none" strike="noStrike" dirty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Стаж работы по специальности: </a:t>
            </a:r>
            <a:r>
              <a:rPr lang="ru-RU" sz="2000" b="1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sz="2000" b="0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год</a:t>
            </a:r>
            <a:endParaRPr lang="ru-RU" sz="20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F41C69-F9DA-5A33-BBDE-FBA36CBE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7D06D5-EC1D-B44C-DB41-3D071230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2" y="1591407"/>
            <a:ext cx="3289100" cy="4227613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5118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" y="-39756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617" y="1175658"/>
            <a:ext cx="7938903" cy="622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Программа обучение чтению</a:t>
            </a:r>
            <a: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7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712FD-9481-0CE0-2E1A-6B13318C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9B91-BC96-D1CD-BF80-05DCA2AB0099}"/>
              </a:ext>
            </a:extLst>
          </p:cNvPr>
          <p:cNvSpPr txBox="1"/>
          <p:nvPr/>
        </p:nvSpPr>
        <p:spPr>
          <a:xfrm>
            <a:off x="942572" y="1684522"/>
            <a:ext cx="732219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44444"/>
                </a:solidFill>
                <a:latin typeface="Roboto" panose="02000000000000000000" pitchFamily="2" charset="0"/>
              </a:rPr>
              <a:t>      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обучении используются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элементы различных логопедических, нейропсихологических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авторских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образовательных методик (методика Ю. А. </a:t>
            </a:r>
            <a:r>
              <a:rPr lang="ru-RU" sz="2000" dirty="0" err="1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Пчелинцевой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детей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дошкольного возраста, цель которых – развить у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интеллектуальные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коммуникативные способности, </a:t>
            </a:r>
            <a:endParaRPr lang="ru-RU" sz="2000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эмоциональную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сферу,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психические процессы. </a:t>
            </a:r>
            <a:endParaRPr lang="ru-RU" sz="2000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Специально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подобранные творческие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игры, упражнения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задания позволяют развить </a:t>
            </a:r>
            <a:endParaRPr lang="ru-RU" sz="2000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слуховое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внимание и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фонетический слух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000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словарный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запас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детей, 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формировать звуковую сторону речи,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учат правильно строить фразы, излагать свои мысли, проявлять </a:t>
            </a:r>
            <a:r>
              <a:rPr lang="ru-RU" sz="2000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словесное творчество</a:t>
            </a:r>
            <a:r>
              <a:rPr lang="ru-RU" sz="2000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одним словом, развивают грамотность. </a:t>
            </a:r>
            <a:endParaRPr lang="ru-RU" sz="2000" b="0" i="0" u="none" strike="noStrike" dirty="0">
              <a:solidFill>
                <a:srgbClr val="44444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27" y="2388199"/>
            <a:ext cx="2567195" cy="2189284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5987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B2640-884D-4731-AED6-6887D963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" y="-39756"/>
            <a:ext cx="1277965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6127A-C7D0-46AF-B8D6-2A47C4B2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1175658"/>
            <a:ext cx="10628671" cy="622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Программа «Мир науки» – занимательное естествознание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712FD-9481-0CE0-2E1A-6B13318C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9B91-BC96-D1CD-BF80-05DCA2AB0099}"/>
              </a:ext>
            </a:extLst>
          </p:cNvPr>
          <p:cNvSpPr txBox="1"/>
          <p:nvPr/>
        </p:nvSpPr>
        <p:spPr>
          <a:xfrm>
            <a:off x="457200" y="1486990"/>
            <a:ext cx="98298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Экспериментирование с живой и неживой природой</a:t>
            </a:r>
          </a:p>
          <a:p>
            <a:pPr marL="342900" indent="-342900" algn="just">
              <a:buFontTx/>
              <a:buChar char="-"/>
            </a:pPr>
            <a:r>
              <a:rPr lang="ru-RU" i="0" u="none" strike="noStrike" dirty="0" smtClean="0"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Практическое взаимодействие с окружающим миром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Умение ставить проблему, формировать гипотезу, 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находить причинно-следственные связи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восприятия, внимания, наблюдательности, </a:t>
            </a:r>
          </a:p>
          <a:p>
            <a:pPr algn="just"/>
            <a:r>
              <a:rPr lang="ru-RU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любознательности, самостоятельности</a:t>
            </a:r>
          </a:p>
          <a:p>
            <a:pPr marL="342900" indent="-342900" algn="just">
              <a:buFontTx/>
              <a:buChar char="-"/>
            </a:pPr>
            <a:endParaRPr lang="ru-RU" dirty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Занятия </a:t>
            </a:r>
            <a:r>
              <a:rPr lang="ru-RU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проводятся с использованием </a:t>
            </a:r>
            <a:r>
              <a:rPr lang="ru-RU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интерактивной </a:t>
            </a:r>
            <a:r>
              <a:rPr lang="ru-RU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доски, </a:t>
            </a:r>
            <a:r>
              <a:rPr lang="ru-RU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</a:t>
            </a:r>
            <a:r>
              <a:rPr lang="ru-RU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способствует </a:t>
            </a:r>
            <a:r>
              <a:rPr lang="ru-RU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формированию </a:t>
            </a:r>
            <a:r>
              <a:rPr lang="ru-RU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любознательности, инициативности; занятия содержат задания, помогающие детям на практике сформировать представления о свойствах различных веществ.    </a:t>
            </a:r>
            <a:endParaRPr lang="ru-RU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Использование </a:t>
            </a:r>
            <a:r>
              <a:rPr lang="ru-RU" dirty="0">
                <a:solidFill>
                  <a:srgbClr val="4444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ИКТ – технологий в процессе освоения программы способствует формированию особого типа мышления, характеризующегося открытостью и гибкостью по отношению ко всему новому, умением видеть объекты и явления всесторонне в их взаимосвязи, способностью находить эффективные варианты решения различных проблем.</a:t>
            </a:r>
            <a:endParaRPr lang="ru-RU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rgbClr val="44444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endParaRPr lang="ru-RU" sz="2000" b="0" i="0" u="none" strike="noStrike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F41C69-F9DA-5A33-BBDE-FBA36CBE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47" y="1486989"/>
            <a:ext cx="2960461" cy="2218667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7382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685</Words>
  <Application>Microsoft Office PowerPoint</Application>
  <PresentationFormat>Широкоэкранный</PresentationFormat>
  <Paragraphs>153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Constantia</vt:lpstr>
      <vt:lpstr>Roboto</vt:lpstr>
      <vt:lpstr>Тема Office</vt:lpstr>
      <vt:lpstr>Презентация PowerPoint</vt:lpstr>
      <vt:lpstr>Период дошкольного возраста один из самых важных в жизни каждого ребенка. Именно поэтому каждый родитель старается, чтобы он был не только доброй волшебной сказкой, но и качественной  подготовкой к школьному обучению. </vt:lpstr>
      <vt:lpstr>Преимущества SMART  KIDS:  - Наполняемость группы  не более 16 человек   - Работа с детьми по новым прогрессивным обучающим, развивающими, здоровьесберегающим программам и технологиям  - В ходе реализации программы педагогами применяется дифференцированный подход к детям с учетом уровня их развития, подготовленности, интересов.  -Привлечение педагогов начального общего образования к развивающим занятиям с детьми  - Подготовка к участию в проекте ускоренного обучения в начальных классах -«Эффективная начальная школа», она же сокращенно «1⁠—⁠3»  .  </vt:lpstr>
      <vt:lpstr>Педагогический состав группы SMART  KIDS  воспитатель, руководитель программы по обучению чтению</vt:lpstr>
      <vt:lpstr>Воспитатель, руководитель программы «Мир науки»  </vt:lpstr>
      <vt:lpstr>Руководитель программ Ментальная арифметика; шахматы </vt:lpstr>
      <vt:lpstr>Руководитель программы Английский язык для дошколят </vt:lpstr>
      <vt:lpstr>Программа обучение чтению  </vt:lpstr>
      <vt:lpstr>Программа «Мир науки» – занимательное естествознание  </vt:lpstr>
      <vt:lpstr>Программа Ментальная арифметика это:  </vt:lpstr>
      <vt:lpstr>Программа Английский язык для дошколят  </vt:lpstr>
      <vt:lpstr>Ритмика с элементами хореографии</vt:lpstr>
      <vt:lpstr>.</vt:lpstr>
      <vt:lpstr>Занятия с логопедом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Королев</dc:creator>
  <cp:lastModifiedBy>2075</cp:lastModifiedBy>
  <cp:revision>96</cp:revision>
  <dcterms:created xsi:type="dcterms:W3CDTF">2022-11-15T19:13:26Z</dcterms:created>
  <dcterms:modified xsi:type="dcterms:W3CDTF">2023-08-29T17:52:45Z</dcterms:modified>
</cp:coreProperties>
</file>